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application/vnd.openxmlformats-officedocument.vmlDrawing" Extension="v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9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0" autoAdjust="0"/>
    <p:restoredTop sz="92066" autoAdjust="0"/>
  </p:normalViewPr>
  <p:slideViewPr>
    <p:cSldViewPr snapToGrid="0">
      <p:cViewPr varScale="1">
        <p:scale>
          <a:sx n="67" d="100"/>
          <a:sy n="67" d="100"/>
        </p:scale>
        <p:origin x="12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97F4B-22E1-4C0A-8B74-4936DA9EE290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2D1E-E555-4904-BED8-96F054B00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0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write</a:t>
            </a:r>
            <a:r>
              <a:rPr lang="de-DE" dirty="0"/>
              <a:t> down</a:t>
            </a:r>
            <a:r>
              <a:rPr lang="de-DE" baseline="0" dirty="0"/>
              <a:t> 1 </a:t>
            </a:r>
            <a:r>
              <a:rPr lang="de-DE" baseline="0" dirty="0" err="1"/>
              <a:t>definition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Business Model </a:t>
            </a:r>
            <a:r>
              <a:rPr lang="de-DE" baseline="0" dirty="0" err="1"/>
              <a:t>and</a:t>
            </a:r>
            <a:r>
              <a:rPr lang="de-DE" baseline="0" dirty="0"/>
              <a:t> 1 </a:t>
            </a:r>
            <a:r>
              <a:rPr lang="de-DE" baseline="0" dirty="0" err="1"/>
              <a:t>definition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Business </a:t>
            </a:r>
            <a:r>
              <a:rPr lang="de-DE" baseline="0" dirty="0" err="1"/>
              <a:t>Strategy</a:t>
            </a:r>
            <a:r>
              <a:rPr lang="de-DE" baseline="0" dirty="0"/>
              <a:t>.</a:t>
            </a:r>
          </a:p>
          <a:p>
            <a:r>
              <a:rPr lang="de-DE" baseline="0" dirty="0" err="1"/>
              <a:t>Collect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definitions</a:t>
            </a:r>
            <a:r>
              <a:rPr lang="de-DE" baseline="0" dirty="0"/>
              <a:t> on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pin</a:t>
            </a:r>
            <a:r>
              <a:rPr lang="de-DE" baseline="0" dirty="0"/>
              <a:t> </a:t>
            </a:r>
            <a:r>
              <a:rPr lang="de-DE" baseline="0" dirty="0" err="1"/>
              <a:t>board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compare</a:t>
            </a:r>
            <a:r>
              <a:rPr lang="de-DE" baseline="0" dirty="0"/>
              <a:t>, open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discussion</a:t>
            </a:r>
            <a:r>
              <a:rPr lang="de-DE" baseline="0" dirty="0"/>
              <a:t>.</a:t>
            </a:r>
          </a:p>
          <a:p>
            <a:r>
              <a:rPr lang="de-DE" baseline="0" dirty="0"/>
              <a:t>Comment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facilitator</a:t>
            </a:r>
            <a:r>
              <a:rPr lang="de-DE" baseline="0" dirty="0"/>
              <a:t>: Business </a:t>
            </a:r>
            <a:r>
              <a:rPr lang="de-DE" baseline="0" dirty="0" err="1"/>
              <a:t>model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part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business</a:t>
            </a:r>
            <a:r>
              <a:rPr lang="de-DE" baseline="0" dirty="0"/>
              <a:t> </a:t>
            </a:r>
            <a:r>
              <a:rPr lang="de-DE" baseline="0" dirty="0" err="1"/>
              <a:t>strategy</a:t>
            </a:r>
            <a:r>
              <a:rPr lang="de-DE" baseline="0" dirty="0"/>
              <a:t>:</a:t>
            </a:r>
            <a:endParaRPr lang="en-GB" baseline="0" dirty="0"/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business model is a description of how your business runs, Business strategy is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way how you will achieve the overall business goal (vision)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776A48-7C5F-49E0-8FF9-278F86AD86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3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776A48-7C5F-49E0-8FF9-278F86AD86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7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</a:t>
            </a:r>
            <a:r>
              <a:rPr lang="en-GB" baseline="0" dirty="0"/>
              <a:t> Aspect of the canvas will be explained and defined in the following.</a:t>
            </a:r>
          </a:p>
          <a:p>
            <a:r>
              <a:rPr lang="en-GB" baseline="0" dirty="0"/>
              <a:t>Print in A3 for each WSP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776A48-7C5F-49E0-8FF9-278F86AD86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6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time to discuss and write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776A48-7C5F-49E0-8FF9-278F86AD86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4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plenary discussion with all participants.</a:t>
            </a: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 is necessary (days/towns…)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Parallel septic tank could hold excess waste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 another DTF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Sludge drying bed can be used as buffer for thick sludge, where weather conditions allow (dry)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DTF may not meet the demand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of illegal dumping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Sensitization is needed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proper communication to avoid miscommunication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people (exhausters and community) understand the need for a schedule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system for the entire process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Partnerships with other institutions/organizations (e.g. CBOs) to help monitoring toilets – to help with scheduling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776A48-7C5F-49E0-8FF9-278F86AD86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8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7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7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3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0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0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6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8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1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3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14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5534D-7073-4613-B97D-8EE28C98D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99" y="409069"/>
            <a:ext cx="8400802" cy="1426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025BB5-5BDF-4F61-9B9E-C9C59D135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91" y="2209694"/>
            <a:ext cx="5259180" cy="31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59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805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e-DE" dirty="0"/>
              <a:t>Business Model </a:t>
            </a:r>
            <a:r>
              <a:rPr lang="de-DE" dirty="0" err="1"/>
              <a:t>Canvas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11965"/>
            <a:ext cx="7886700" cy="4864998"/>
          </a:xfrm>
        </p:spPr>
        <p:txBody>
          <a:bodyPr/>
          <a:lstStyle/>
          <a:p>
            <a:r>
              <a:rPr lang="de-DE" dirty="0" err="1"/>
              <a:t>Costs</a:t>
            </a:r>
            <a:endParaRPr lang="de-DE" dirty="0"/>
          </a:p>
          <a:p>
            <a:pPr lvl="1"/>
            <a:r>
              <a:rPr lang="de-DE" i="1" dirty="0">
                <a:solidFill>
                  <a:srgbClr val="FF0000"/>
                </a:solidFill>
              </a:rPr>
              <a:t>What costs are incured when creating the proposed value?</a:t>
            </a:r>
          </a:p>
          <a:p>
            <a:pPr lvl="1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Key </a:t>
            </a:r>
            <a:r>
              <a:rPr lang="de-DE" dirty="0" err="1"/>
              <a:t>Activities</a:t>
            </a:r>
            <a:r>
              <a:rPr lang="de-DE" dirty="0"/>
              <a:t>, Key Resources, Key </a:t>
            </a:r>
            <a:r>
              <a:rPr lang="de-DE" dirty="0" err="1"/>
              <a:t>Partnerships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30816" y="6356351"/>
            <a:ext cx="484533" cy="365125"/>
          </a:xfrm>
        </p:spPr>
        <p:txBody>
          <a:bodyPr/>
          <a:lstStyle/>
          <a:p>
            <a:pPr>
              <a:defRPr/>
            </a:pPr>
            <a:fld id="{ED2B5C15-73F6-4EB6-90D2-7C526998F89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63" y="3273286"/>
            <a:ext cx="7601787" cy="22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04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130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e-DE" dirty="0"/>
              <a:t>Business Model </a:t>
            </a:r>
            <a:r>
              <a:rPr lang="de-DE" dirty="0" err="1"/>
              <a:t>Canvas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1304" y="1690688"/>
            <a:ext cx="5540860" cy="4252911"/>
          </a:xfrm>
        </p:spPr>
        <p:txBody>
          <a:bodyPr/>
          <a:lstStyle/>
          <a:p>
            <a:r>
              <a:rPr lang="de-DE" dirty="0"/>
              <a:t>Customers</a:t>
            </a:r>
          </a:p>
          <a:p>
            <a:pPr lvl="1"/>
            <a:r>
              <a:rPr lang="de-DE" i="1" dirty="0">
                <a:solidFill>
                  <a:srgbClr val="FF0000"/>
                </a:solidFill>
              </a:rPr>
              <a:t>Who </a:t>
            </a:r>
            <a:r>
              <a:rPr lang="de-DE" i="1" dirty="0" err="1">
                <a:solidFill>
                  <a:srgbClr val="FF0000"/>
                </a:solidFill>
              </a:rPr>
              <a:t>are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the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DTF‘s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customers</a:t>
            </a:r>
            <a:r>
              <a:rPr lang="de-DE" i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de-DE" dirty="0"/>
              <a:t>Customers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buy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DTF‘s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products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0574" y="6356351"/>
            <a:ext cx="444776" cy="365125"/>
          </a:xfrm>
        </p:spPr>
        <p:txBody>
          <a:bodyPr/>
          <a:lstStyle/>
          <a:p>
            <a:pPr>
              <a:defRPr/>
            </a:pPr>
            <a:fld id="{ED2B5C15-73F6-4EB6-90D2-7C526998F89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4" y="1351722"/>
            <a:ext cx="2726414" cy="47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8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504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e-DE" dirty="0"/>
              <a:t>Business Model </a:t>
            </a:r>
            <a:r>
              <a:rPr lang="de-DE" dirty="0" err="1"/>
              <a:t>Canvas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961322"/>
            <a:ext cx="4781550" cy="3982278"/>
          </a:xfrm>
        </p:spPr>
        <p:txBody>
          <a:bodyPr/>
          <a:lstStyle/>
          <a:p>
            <a:r>
              <a:rPr lang="de-DE" dirty="0"/>
              <a:t>Customer </a:t>
            </a:r>
            <a:r>
              <a:rPr lang="de-DE" dirty="0" err="1"/>
              <a:t>Relationships</a:t>
            </a:r>
            <a:endParaRPr lang="de-DE" dirty="0"/>
          </a:p>
          <a:p>
            <a:pPr lvl="1"/>
            <a:r>
              <a:rPr lang="de-DE" i="1" dirty="0" err="1">
                <a:solidFill>
                  <a:srgbClr val="FF0000"/>
                </a:solidFill>
              </a:rPr>
              <a:t>How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does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the</a:t>
            </a:r>
            <a:r>
              <a:rPr lang="de-DE" i="1" dirty="0">
                <a:solidFill>
                  <a:srgbClr val="FF0000"/>
                </a:solidFill>
              </a:rPr>
              <a:t> DTF </a:t>
            </a:r>
            <a:r>
              <a:rPr lang="de-DE" i="1" dirty="0" err="1">
                <a:solidFill>
                  <a:srgbClr val="FF0000"/>
                </a:solidFill>
              </a:rPr>
              <a:t>interact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with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its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customers</a:t>
            </a:r>
            <a:r>
              <a:rPr lang="de-DE" i="1" dirty="0">
                <a:solidFill>
                  <a:srgbClr val="FF0000"/>
                </a:solidFill>
              </a:rPr>
              <a:t>?</a:t>
            </a:r>
          </a:p>
          <a:p>
            <a:pPr lvl="1"/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0574" y="6356351"/>
            <a:ext cx="444776" cy="365125"/>
          </a:xfrm>
        </p:spPr>
        <p:txBody>
          <a:bodyPr/>
          <a:lstStyle/>
          <a:p>
            <a:pPr>
              <a:defRPr/>
            </a:pPr>
            <a:fld id="{ED2B5C15-73F6-4EB6-90D2-7C526998F89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78226"/>
            <a:ext cx="3048000" cy="46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6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85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e-DE" dirty="0"/>
              <a:t>Business Model </a:t>
            </a:r>
            <a:r>
              <a:rPr lang="de-DE" dirty="0" err="1"/>
              <a:t>Canvas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Channels</a:t>
            </a:r>
          </a:p>
          <a:p>
            <a:pPr lvl="1"/>
            <a:r>
              <a:rPr lang="de-DE" i="1" dirty="0" err="1">
                <a:solidFill>
                  <a:srgbClr val="FF0000"/>
                </a:solidFill>
              </a:rPr>
              <a:t>How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and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where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are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the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services</a:t>
            </a:r>
            <a:r>
              <a:rPr lang="de-DE" i="1" dirty="0">
                <a:solidFill>
                  <a:srgbClr val="FF0000"/>
                </a:solidFill>
              </a:rPr>
              <a:t> / </a:t>
            </a:r>
            <a:r>
              <a:rPr lang="de-DE" i="1" dirty="0" err="1">
                <a:solidFill>
                  <a:srgbClr val="FF0000"/>
                </a:solidFill>
              </a:rPr>
              <a:t>products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delivered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to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the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customers</a:t>
            </a:r>
            <a:r>
              <a:rPr lang="de-DE" i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0574" y="6356351"/>
            <a:ext cx="444776" cy="365125"/>
          </a:xfrm>
        </p:spPr>
        <p:txBody>
          <a:bodyPr/>
          <a:lstStyle/>
          <a:p>
            <a:pPr>
              <a:defRPr/>
            </a:pPr>
            <a:fld id="{ED2B5C15-73F6-4EB6-90D2-7C526998F89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00" y="3401169"/>
            <a:ext cx="4442167" cy="26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8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143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e-DE" dirty="0"/>
              <a:t>Business Model </a:t>
            </a:r>
            <a:r>
              <a:rPr lang="de-DE" dirty="0" err="1"/>
              <a:t>Canvas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205948"/>
            <a:ext cx="7886700" cy="4971015"/>
          </a:xfrm>
        </p:spPr>
        <p:txBody>
          <a:bodyPr/>
          <a:lstStyle/>
          <a:p>
            <a:r>
              <a:rPr lang="de-DE" dirty="0"/>
              <a:t>Revenue</a:t>
            </a:r>
          </a:p>
          <a:p>
            <a:pPr lvl="1"/>
            <a:r>
              <a:rPr lang="de-DE" i="1" dirty="0" err="1">
                <a:solidFill>
                  <a:srgbClr val="FF0000"/>
                </a:solidFill>
              </a:rPr>
              <a:t>What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revenue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streams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does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the</a:t>
            </a:r>
            <a:r>
              <a:rPr lang="de-DE" i="1" dirty="0">
                <a:solidFill>
                  <a:srgbClr val="FF0000"/>
                </a:solidFill>
              </a:rPr>
              <a:t> DTF </a:t>
            </a:r>
            <a:r>
              <a:rPr lang="de-DE" i="1" dirty="0" err="1">
                <a:solidFill>
                  <a:srgbClr val="FF0000"/>
                </a:solidFill>
              </a:rPr>
              <a:t>business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have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when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creating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the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proposed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value</a:t>
            </a:r>
            <a:r>
              <a:rPr lang="de-DE" i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revenue</a:t>
            </a:r>
            <a:r>
              <a:rPr lang="de-DE" dirty="0"/>
              <a:t> </a:t>
            </a:r>
            <a:r>
              <a:rPr lang="de-DE" dirty="0" err="1"/>
              <a:t>comes</a:t>
            </a:r>
            <a:r>
              <a:rPr lang="de-DE" dirty="0"/>
              <a:t> in </a:t>
            </a:r>
            <a:r>
              <a:rPr lang="de-DE" dirty="0" err="1"/>
              <a:t>from</a:t>
            </a:r>
            <a:r>
              <a:rPr lang="de-DE" dirty="0"/>
              <a:t> different </a:t>
            </a:r>
            <a:r>
              <a:rPr lang="de-DE" dirty="0" err="1"/>
              <a:t>customers</a:t>
            </a:r>
            <a:r>
              <a:rPr lang="de-DE" dirty="0"/>
              <a:t>, </a:t>
            </a:r>
            <a:r>
              <a:rPr lang="de-DE" dirty="0" err="1"/>
              <a:t>relationship</a:t>
            </a:r>
            <a:r>
              <a:rPr lang="de-DE" dirty="0"/>
              <a:t> </a:t>
            </a:r>
            <a:r>
              <a:rPr lang="de-DE" dirty="0" err="1"/>
              <a:t>sand</a:t>
            </a:r>
            <a:r>
              <a:rPr lang="de-DE" dirty="0"/>
              <a:t> </a:t>
            </a:r>
            <a:r>
              <a:rPr lang="de-DE" dirty="0" err="1"/>
              <a:t>channels</a:t>
            </a:r>
            <a:r>
              <a:rPr lang="de-DE" dirty="0"/>
              <a:t>?</a:t>
            </a:r>
          </a:p>
          <a:p>
            <a:pPr lvl="1"/>
            <a:endParaRPr lang="de-DE" dirty="0"/>
          </a:p>
          <a:p>
            <a:pPr lvl="1"/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83826" y="6356351"/>
            <a:ext cx="431524" cy="365125"/>
          </a:xfrm>
        </p:spPr>
        <p:txBody>
          <a:bodyPr/>
          <a:lstStyle/>
          <a:p>
            <a:pPr>
              <a:defRPr/>
            </a:pPr>
            <a:fld id="{ED2B5C15-73F6-4EB6-90D2-7C526998F89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" y="3184545"/>
            <a:ext cx="7772400" cy="25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1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72279"/>
            <a:ext cx="7886700" cy="5698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e-DE" dirty="0"/>
              <a:t>DTF Business Model </a:t>
            </a:r>
            <a:r>
              <a:rPr lang="de-DE" dirty="0" err="1"/>
              <a:t>Canvas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322BE-C757-47D4-875D-6EA5B1D27F0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0" y="838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Acrobat Document" r:id="rId3" imgW="11343907" imgH="8019948" progId="AcroExch.Document.DC">
                  <p:embed/>
                </p:oleObj>
              </mc:Choice>
              <mc:Fallback>
                <p:oleObj name="Acrobat Document" r:id="rId3" imgW="11343907" imgH="8019948" progId="AcroExch.Document.DC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38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7958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419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considered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128713"/>
            <a:ext cx="7886700" cy="504825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86724" y="6356351"/>
            <a:ext cx="428625" cy="365125"/>
          </a:xfrm>
        </p:spPr>
        <p:txBody>
          <a:bodyPr/>
          <a:lstStyle/>
          <a:p>
            <a:pPr>
              <a:defRPr/>
            </a:pPr>
            <a:fld id="{ED2B5C15-73F6-4EB6-90D2-7C526998F89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6037"/>
              </p:ext>
            </p:extLst>
          </p:nvPr>
        </p:nvGraphicFramePr>
        <p:xfrm>
          <a:off x="2081213" y="1128713"/>
          <a:ext cx="5205412" cy="5048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5412">
                  <a:extLst>
                    <a:ext uri="{9D8B030D-6E8A-4147-A177-3AD203B41FA5}">
                      <a16:colId xmlns:a16="http://schemas.microsoft.com/office/drawing/2014/main" val="3559317877"/>
                    </a:ext>
                  </a:extLst>
                </a:gridCol>
              </a:tblGrid>
              <a:tr h="72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Implications for DTF Business Model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5280982"/>
                  </a:ext>
                </a:extLst>
              </a:tr>
              <a:tr h="432111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"/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15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84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928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e-DE" dirty="0"/>
              <a:t>What have we achieved today?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Understanding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Business Model </a:t>
            </a:r>
            <a:r>
              <a:rPr lang="de-DE" dirty="0" err="1"/>
              <a:t>and</a:t>
            </a:r>
            <a:r>
              <a:rPr lang="de-DE" dirty="0"/>
              <a:t> Business Model </a:t>
            </a:r>
            <a:r>
              <a:rPr lang="de-DE" dirty="0" err="1"/>
              <a:t>Canvas</a:t>
            </a:r>
            <a:endParaRPr lang="de-DE" dirty="0"/>
          </a:p>
          <a:p>
            <a:r>
              <a:rPr lang="de-DE" dirty="0"/>
              <a:t>Development </a:t>
            </a:r>
            <a:r>
              <a:rPr lang="de-DE" dirty="0" err="1"/>
              <a:t>of</a:t>
            </a:r>
            <a:r>
              <a:rPr lang="de-DE" dirty="0"/>
              <a:t> a DTF Business Model</a:t>
            </a:r>
          </a:p>
          <a:p>
            <a:r>
              <a:rPr lang="de-DE" dirty="0"/>
              <a:t>Discussion of aspects that need to be considered in the DTF Business Model</a:t>
            </a:r>
          </a:p>
          <a:p>
            <a:endParaRPr lang="de-DE" dirty="0"/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else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achieved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learnt</a:t>
            </a:r>
            <a:r>
              <a:rPr lang="de-DE" dirty="0"/>
              <a:t>? (</a:t>
            </a:r>
            <a:r>
              <a:rPr lang="de-DE" dirty="0" err="1"/>
              <a:t>voicing</a:t>
            </a:r>
            <a:r>
              <a:rPr lang="de-DE" dirty="0"/>
              <a:t>,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comments</a:t>
            </a:r>
            <a:r>
              <a:rPr lang="de-DE" dirty="0"/>
              <a:t>)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15288" y="6356351"/>
            <a:ext cx="500062" cy="365125"/>
          </a:xfrm>
        </p:spPr>
        <p:txBody>
          <a:bodyPr/>
          <a:lstStyle/>
          <a:p>
            <a:pPr>
              <a:defRPr/>
            </a:pPr>
            <a:fld id="{ED2B5C15-73F6-4EB6-90D2-7C526998F89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7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179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/>
              <a:t>Business Model </a:t>
            </a:r>
            <a:r>
              <a:rPr lang="de-DE" dirty="0" err="1"/>
              <a:t>Introduction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166191"/>
            <a:ext cx="7886700" cy="4267200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,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Business Model?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r">
              <a:buNone/>
            </a:pPr>
            <a:r>
              <a:rPr lang="de-DE" dirty="0"/>
              <a:t>…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Business </a:t>
            </a:r>
            <a:r>
              <a:rPr lang="de-DE" dirty="0" err="1"/>
              <a:t>Strategy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03096" y="6356351"/>
            <a:ext cx="31225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0844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203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e-DE" dirty="0"/>
              <a:t>Business Model </a:t>
            </a:r>
            <a:r>
              <a:rPr lang="de-DE" dirty="0" err="1"/>
              <a:t>Introduction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152938"/>
            <a:ext cx="7886700" cy="4916557"/>
          </a:xfrm>
        </p:spPr>
        <p:txBody>
          <a:bodyPr/>
          <a:lstStyle/>
          <a:p>
            <a:r>
              <a:rPr lang="en-GB" sz="2000" dirty="0"/>
              <a:t>business models are….</a:t>
            </a:r>
          </a:p>
          <a:p>
            <a:pPr marL="0" indent="0">
              <a:buNone/>
            </a:pPr>
            <a:r>
              <a:rPr lang="en-GB" sz="2000" dirty="0"/>
              <a:t>“…at heart, </a:t>
            </a:r>
            <a:r>
              <a:rPr lang="en-GB" sz="2400" b="1" dirty="0"/>
              <a:t>stories</a:t>
            </a:r>
            <a:r>
              <a:rPr lang="en-GB" sz="2000" b="1" dirty="0"/>
              <a:t> </a:t>
            </a:r>
            <a:r>
              <a:rPr lang="en-GB" sz="2000" dirty="0"/>
              <a:t>— stories that explain how enterprises work. A good business model answers […] age-old questions,</a:t>
            </a:r>
          </a:p>
          <a:p>
            <a:pPr marL="0" indent="0">
              <a:buNone/>
            </a:pPr>
            <a:r>
              <a:rPr lang="en-GB" sz="2000" dirty="0"/>
              <a:t>	 ‘Who is the </a:t>
            </a:r>
            <a:r>
              <a:rPr lang="en-GB" sz="2400" b="1" dirty="0"/>
              <a:t>customer</a:t>
            </a:r>
            <a:r>
              <a:rPr lang="en-GB" sz="2000" dirty="0"/>
              <a:t>? </a:t>
            </a:r>
          </a:p>
          <a:p>
            <a:pPr marL="0" indent="0">
              <a:buNone/>
            </a:pPr>
            <a:r>
              <a:rPr lang="en-GB" sz="2000" dirty="0"/>
              <a:t>	And what does the customer </a:t>
            </a:r>
            <a:r>
              <a:rPr lang="en-GB" sz="2400" b="1" dirty="0"/>
              <a:t>value</a:t>
            </a:r>
            <a:r>
              <a:rPr lang="en-GB" sz="2000" dirty="0"/>
              <a:t>?’ </a:t>
            </a:r>
          </a:p>
          <a:p>
            <a:pPr marL="0" indent="0">
              <a:buNone/>
            </a:pPr>
            <a:r>
              <a:rPr lang="en-GB" sz="2000" dirty="0"/>
              <a:t>It also answers the fundamental questions every manager must ask: </a:t>
            </a:r>
          </a:p>
          <a:p>
            <a:pPr marL="0" indent="0">
              <a:buNone/>
            </a:pPr>
            <a:r>
              <a:rPr lang="en-GB" sz="2000" dirty="0"/>
              <a:t>	How do we </a:t>
            </a:r>
            <a:r>
              <a:rPr lang="en-GB" sz="2400" b="1" dirty="0"/>
              <a:t>make</a:t>
            </a:r>
            <a:r>
              <a:rPr lang="en-GB" sz="2000" b="1" dirty="0"/>
              <a:t> </a:t>
            </a:r>
            <a:r>
              <a:rPr lang="en-GB" sz="2400" b="1" dirty="0"/>
              <a:t>money</a:t>
            </a:r>
            <a:r>
              <a:rPr lang="en-GB" sz="2000" b="1" dirty="0"/>
              <a:t> </a:t>
            </a:r>
            <a:r>
              <a:rPr lang="en-GB" sz="2000" dirty="0"/>
              <a:t>in this business? </a:t>
            </a:r>
          </a:p>
          <a:p>
            <a:pPr marL="0" indent="0">
              <a:buNone/>
            </a:pPr>
            <a:r>
              <a:rPr lang="en-GB" sz="2000" dirty="0"/>
              <a:t>	What is the underlying </a:t>
            </a:r>
            <a:r>
              <a:rPr lang="en-GB" sz="2400" b="1" dirty="0"/>
              <a:t>economic</a:t>
            </a:r>
            <a:r>
              <a:rPr lang="en-GB" sz="2000" b="1" dirty="0"/>
              <a:t> </a:t>
            </a:r>
            <a:r>
              <a:rPr lang="en-GB" sz="2400" b="1" dirty="0"/>
              <a:t>logic</a:t>
            </a:r>
            <a:r>
              <a:rPr lang="en-GB" sz="2000" b="1" dirty="0"/>
              <a:t> </a:t>
            </a:r>
            <a:r>
              <a:rPr lang="en-GB" sz="2000" dirty="0"/>
              <a:t>that explains how we can deliver value to customers at an appropriate cost?” </a:t>
            </a:r>
          </a:p>
          <a:p>
            <a:pPr marL="0" indent="0" algn="r">
              <a:buNone/>
            </a:pPr>
            <a:r>
              <a:rPr lang="en-GB" sz="2000" dirty="0"/>
              <a:t>Joan </a:t>
            </a:r>
            <a:r>
              <a:rPr lang="en-GB" sz="2000" dirty="0" err="1"/>
              <a:t>Magretta</a:t>
            </a:r>
            <a:endParaRPr lang="de-DE" sz="2000" dirty="0"/>
          </a:p>
          <a:p>
            <a:pPr marL="0" indent="0">
              <a:buNone/>
            </a:pPr>
            <a:r>
              <a:rPr lang="en-GB" sz="2000" dirty="0"/>
              <a:t>“…really a set of </a:t>
            </a:r>
            <a:r>
              <a:rPr lang="en-GB" sz="2400" b="1" dirty="0"/>
              <a:t>assumptions</a:t>
            </a:r>
            <a:r>
              <a:rPr lang="en-GB" sz="2000" dirty="0"/>
              <a:t> or </a:t>
            </a:r>
            <a:r>
              <a:rPr lang="en-GB" sz="2400" b="1" dirty="0"/>
              <a:t>hypotheses</a:t>
            </a:r>
            <a:r>
              <a:rPr lang="en-GB" sz="2000" dirty="0"/>
              <a:t>”</a:t>
            </a:r>
          </a:p>
          <a:p>
            <a:pPr marL="0" indent="0" algn="r">
              <a:buNone/>
            </a:pPr>
            <a:r>
              <a:rPr lang="en-GB" sz="2000" dirty="0"/>
              <a:t>Alex </a:t>
            </a:r>
            <a:r>
              <a:rPr lang="en-GB" sz="2000" dirty="0" err="1"/>
              <a:t>Osterwalder</a:t>
            </a:r>
            <a:endParaRPr lang="en-GB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16348" y="6356351"/>
            <a:ext cx="299002" cy="365125"/>
          </a:xfrm>
        </p:spPr>
        <p:txBody>
          <a:bodyPr/>
          <a:lstStyle/>
          <a:p>
            <a:pPr>
              <a:defRPr/>
            </a:pPr>
            <a:fld id="{ED2B5C15-73F6-4EB6-90D2-7C526998F89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8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179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e-DE" dirty="0"/>
              <a:t>Business Model </a:t>
            </a:r>
            <a:r>
              <a:rPr lang="de-DE" dirty="0" err="1"/>
              <a:t>Canvas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7322" y="1616764"/>
            <a:ext cx="8020878" cy="432683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O</a:t>
            </a:r>
            <a:r>
              <a:rPr lang="en-GB" dirty="0" err="1"/>
              <a:t>rganized</a:t>
            </a:r>
            <a:r>
              <a:rPr lang="en-GB" dirty="0"/>
              <a:t> way to lay out your assumptions about…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GB" dirty="0"/>
              <a:t>value proposition, 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GB" dirty="0"/>
              <a:t>key resources,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GB" dirty="0"/>
              <a:t>key activities ,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GB" dirty="0"/>
              <a:t>customer relationships, 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GB" dirty="0"/>
              <a:t>channels, 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GB" dirty="0"/>
              <a:t>customer segments, 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GB" dirty="0"/>
              <a:t>cost structures, and 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GB" dirty="0"/>
              <a:t>revenue streams</a:t>
            </a:r>
          </a:p>
          <a:p>
            <a:pPr marL="57150" indent="0" algn="r">
              <a:buNone/>
            </a:pPr>
            <a:r>
              <a:rPr lang="de-DE" dirty="0"/>
              <a:t>…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chain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163338" y="6356351"/>
            <a:ext cx="352011" cy="365125"/>
          </a:xfrm>
        </p:spPr>
        <p:txBody>
          <a:bodyPr/>
          <a:lstStyle/>
          <a:p>
            <a:pPr>
              <a:defRPr/>
            </a:pPr>
            <a:fld id="{ED2B5C15-73F6-4EB6-90D2-7C526998F89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2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25288"/>
            <a:ext cx="7886700" cy="622851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e-DE" dirty="0"/>
              <a:t>Business Model </a:t>
            </a:r>
            <a:r>
              <a:rPr lang="de-DE" dirty="0" err="1"/>
              <a:t>Canvas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29600" y="6356351"/>
            <a:ext cx="285750" cy="365125"/>
          </a:xfrm>
        </p:spPr>
        <p:txBody>
          <a:bodyPr/>
          <a:lstStyle/>
          <a:p>
            <a:pPr>
              <a:defRPr/>
            </a:pPr>
            <a:fld id="{ED2B5C15-73F6-4EB6-90D2-7C526998F89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9" y="848139"/>
            <a:ext cx="8447087" cy="47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274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e-DE" dirty="0"/>
              <a:t>Business Model </a:t>
            </a:r>
            <a:r>
              <a:rPr lang="de-DE" dirty="0" err="1"/>
              <a:t>Canvas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78226"/>
            <a:ext cx="5285096" cy="4565374"/>
          </a:xfrm>
        </p:spPr>
        <p:txBody>
          <a:bodyPr/>
          <a:lstStyle/>
          <a:p>
            <a:r>
              <a:rPr lang="de-DE" dirty="0"/>
              <a:t>Value Proposition</a:t>
            </a:r>
          </a:p>
          <a:p>
            <a:pPr lvl="1"/>
            <a:r>
              <a:rPr lang="de-DE" b="1" dirty="0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DTF </a:t>
            </a:r>
            <a:r>
              <a:rPr lang="de-DE" dirty="0" err="1"/>
              <a:t>offering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DTF </a:t>
            </a:r>
            <a:r>
              <a:rPr lang="de-DE" dirty="0" err="1"/>
              <a:t>create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Products?</a:t>
            </a:r>
          </a:p>
          <a:p>
            <a:pPr lvl="1"/>
            <a:r>
              <a:rPr lang="de-DE" dirty="0"/>
              <a:t>Services?</a:t>
            </a:r>
          </a:p>
          <a:p>
            <a:pPr lvl="1"/>
            <a:r>
              <a:rPr lang="de-DE" dirty="0"/>
              <a:t>Other Value?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i="1" dirty="0">
                <a:solidFill>
                  <a:srgbClr val="FF0000"/>
                </a:solidFill>
              </a:rPr>
              <a:t>What is the DTF value proposition? 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03096" y="6356351"/>
            <a:ext cx="312254" cy="365125"/>
          </a:xfrm>
        </p:spPr>
        <p:txBody>
          <a:bodyPr/>
          <a:lstStyle/>
          <a:p>
            <a:pPr>
              <a:defRPr/>
            </a:pPr>
            <a:fld id="{ED2B5C15-73F6-4EB6-90D2-7C526998F89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05" y="1378227"/>
            <a:ext cx="2563145" cy="48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5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155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e-DE" dirty="0"/>
              <a:t>Business Model </a:t>
            </a:r>
            <a:r>
              <a:rPr lang="de-DE" dirty="0" err="1"/>
              <a:t>Canvas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8052" y="1656080"/>
            <a:ext cx="5160683" cy="4287520"/>
          </a:xfrm>
        </p:spPr>
        <p:txBody>
          <a:bodyPr/>
          <a:lstStyle/>
          <a:p>
            <a:r>
              <a:rPr lang="de-DE" dirty="0"/>
              <a:t>Key </a:t>
            </a:r>
            <a:r>
              <a:rPr lang="de-DE" dirty="0" err="1"/>
              <a:t>Activities</a:t>
            </a:r>
            <a:endParaRPr lang="de-DE" dirty="0"/>
          </a:p>
          <a:p>
            <a:pPr lvl="1"/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proposed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(</a:t>
            </a:r>
            <a:r>
              <a:rPr lang="de-DE" dirty="0" err="1"/>
              <a:t>services</a:t>
            </a:r>
            <a:r>
              <a:rPr lang="de-DE" dirty="0"/>
              <a:t> &amp; </a:t>
            </a:r>
            <a:r>
              <a:rPr lang="de-DE" dirty="0" err="1"/>
              <a:t>products</a:t>
            </a:r>
            <a:r>
              <a:rPr lang="de-DE" dirty="0"/>
              <a:t>)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DE" i="1" dirty="0">
                <a:solidFill>
                  <a:srgbClr val="FF0000"/>
                </a:solidFill>
              </a:rPr>
              <a:t>What has to be done to make the DTF business work?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42852" y="6356351"/>
            <a:ext cx="272498" cy="365125"/>
          </a:xfrm>
        </p:spPr>
        <p:txBody>
          <a:bodyPr/>
          <a:lstStyle/>
          <a:p>
            <a:pPr>
              <a:defRPr/>
            </a:pPr>
            <a:fld id="{ED2B5C15-73F6-4EB6-90D2-7C526998F89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61" y="1371850"/>
            <a:ext cx="297946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7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480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e-DE" dirty="0"/>
              <a:t>Business Model </a:t>
            </a:r>
            <a:r>
              <a:rPr lang="de-DE" dirty="0" err="1"/>
              <a:t>Canvas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Key Resources</a:t>
            </a:r>
          </a:p>
          <a:p>
            <a:pPr lvl="1"/>
            <a:r>
              <a:rPr lang="de-DE" i="1" dirty="0" err="1">
                <a:solidFill>
                  <a:srgbClr val="FF0000"/>
                </a:solidFill>
              </a:rPr>
              <a:t>What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resources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does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the</a:t>
            </a:r>
            <a:r>
              <a:rPr lang="de-DE" i="1" dirty="0">
                <a:solidFill>
                  <a:srgbClr val="FF0000"/>
                </a:solidFill>
              </a:rPr>
              <a:t> DTF </a:t>
            </a:r>
            <a:r>
              <a:rPr lang="de-DE" i="1" dirty="0" err="1">
                <a:solidFill>
                  <a:srgbClr val="FF0000"/>
                </a:solidFill>
              </a:rPr>
              <a:t>business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rely</a:t>
            </a:r>
            <a:r>
              <a:rPr lang="de-DE" i="1" dirty="0">
                <a:solidFill>
                  <a:srgbClr val="FF0000"/>
                </a:solidFill>
              </a:rPr>
              <a:t> on </a:t>
            </a:r>
            <a:r>
              <a:rPr lang="de-DE" i="1" dirty="0" err="1">
                <a:solidFill>
                  <a:srgbClr val="FF0000"/>
                </a:solidFill>
              </a:rPr>
              <a:t>to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create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the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proposed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value</a:t>
            </a:r>
            <a:r>
              <a:rPr lang="de-DE" i="1" dirty="0">
                <a:solidFill>
                  <a:srgbClr val="FF0000"/>
                </a:solidFill>
              </a:rPr>
              <a:t> (</a:t>
            </a:r>
            <a:r>
              <a:rPr lang="de-DE" i="1" dirty="0" err="1">
                <a:solidFill>
                  <a:srgbClr val="FF0000"/>
                </a:solidFill>
              </a:rPr>
              <a:t>services</a:t>
            </a:r>
            <a:r>
              <a:rPr lang="de-DE" i="1" dirty="0">
                <a:solidFill>
                  <a:srgbClr val="FF0000"/>
                </a:solidFill>
              </a:rPr>
              <a:t> &amp; </a:t>
            </a:r>
            <a:r>
              <a:rPr lang="de-DE" i="1" dirty="0" err="1">
                <a:solidFill>
                  <a:srgbClr val="FF0000"/>
                </a:solidFill>
              </a:rPr>
              <a:t>products</a:t>
            </a:r>
            <a:r>
              <a:rPr lang="de-DE" i="1" dirty="0">
                <a:solidFill>
                  <a:srgbClr val="FF0000"/>
                </a:solidFill>
              </a:rPr>
              <a:t>)?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29600" y="6356351"/>
            <a:ext cx="285750" cy="365125"/>
          </a:xfrm>
        </p:spPr>
        <p:txBody>
          <a:bodyPr/>
          <a:lstStyle/>
          <a:p>
            <a:pPr>
              <a:defRPr/>
            </a:pPr>
            <a:fld id="{ED2B5C15-73F6-4EB6-90D2-7C526998F89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77" y="3396688"/>
            <a:ext cx="3972645" cy="25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4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3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e-DE" dirty="0"/>
              <a:t>Business Model </a:t>
            </a:r>
            <a:r>
              <a:rPr lang="de-DE" dirty="0" err="1"/>
              <a:t>Canvas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563757"/>
            <a:ext cx="5263192" cy="4379843"/>
          </a:xfrm>
        </p:spPr>
        <p:txBody>
          <a:bodyPr/>
          <a:lstStyle/>
          <a:p>
            <a:r>
              <a:rPr lang="de-DE" dirty="0"/>
              <a:t>Key Partners</a:t>
            </a:r>
          </a:p>
          <a:p>
            <a:pPr lvl="1"/>
            <a:r>
              <a:rPr lang="de-DE" i="1" dirty="0">
                <a:solidFill>
                  <a:srgbClr val="FF0000"/>
                </a:solidFill>
              </a:rPr>
              <a:t>Which partnerships are crucial for the DTF Business´ success?</a:t>
            </a:r>
          </a:p>
          <a:p>
            <a:pPr lvl="1"/>
            <a:r>
              <a:rPr lang="de-DE" dirty="0"/>
              <a:t>Formal and informal</a:t>
            </a:r>
          </a:p>
          <a:p>
            <a:pPr lvl="1"/>
            <a:endParaRPr lang="de-DE" dirty="0"/>
          </a:p>
          <a:p>
            <a:pPr lvl="1"/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123582" y="6356351"/>
            <a:ext cx="391767" cy="365125"/>
          </a:xfrm>
        </p:spPr>
        <p:txBody>
          <a:bodyPr/>
          <a:lstStyle/>
          <a:p>
            <a:pPr>
              <a:defRPr/>
            </a:pPr>
            <a:fld id="{ED2B5C15-73F6-4EB6-90D2-7C526998F89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42" y="1272208"/>
            <a:ext cx="2642558" cy="484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80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551</Words>
  <Application>Microsoft Office PowerPoint</Application>
  <PresentationFormat>On-screen Show (4:3)</PresentationFormat>
  <Paragraphs>120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Office Theme</vt:lpstr>
      <vt:lpstr>Acrobat Document</vt:lpstr>
      <vt:lpstr>PowerPoint Presentation</vt:lpstr>
      <vt:lpstr>Business Model Introduction</vt:lpstr>
      <vt:lpstr>Business Model Introduction</vt:lpstr>
      <vt:lpstr>Business Model Canvas</vt:lpstr>
      <vt:lpstr>Business Model Canvas</vt:lpstr>
      <vt:lpstr>Business Model Canvas</vt:lpstr>
      <vt:lpstr>Business Model Canvas</vt:lpstr>
      <vt:lpstr>Business Model Canvas</vt:lpstr>
      <vt:lpstr>Business Model Canvas</vt:lpstr>
      <vt:lpstr>Business Model Canvas</vt:lpstr>
      <vt:lpstr>Business Model Canvas</vt:lpstr>
      <vt:lpstr>Business Model Canvas</vt:lpstr>
      <vt:lpstr>Business Model Canvas</vt:lpstr>
      <vt:lpstr>Business Model Canvas</vt:lpstr>
      <vt:lpstr>DTF Business Model Canvas example</vt:lpstr>
      <vt:lpstr>What needs to be considered?</vt:lpstr>
      <vt:lpstr>What have we achieved today?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Gwada</dc:creator>
  <cp:lastModifiedBy>ADMIN</cp:lastModifiedBy>
  <cp:revision>41</cp:revision>
  <dcterms:created xsi:type="dcterms:W3CDTF">2017-07-24T09:02:33Z</dcterms:created>
  <dcterms:modified xsi:type="dcterms:W3CDTF">2017-11-11T18:34:45Z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4128535</vt:lpwstr>
  </property>
  <property fmtid="{D5CDD505-2E9C-101B-9397-08002B2CF9AE}" name="NXPowerLiteSettings" pid="3">
    <vt:lpwstr>C3000400038000</vt:lpwstr>
  </property>
  <property fmtid="{D5CDD505-2E9C-101B-9397-08002B2CF9AE}" name="NXPowerLiteVersion" pid="4">
    <vt:lpwstr>D7.1.10</vt:lpwstr>
  </property>
</Properties>
</file>